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305" r:id="rId3"/>
    <p:sldId id="290" r:id="rId4"/>
    <p:sldId id="306" r:id="rId5"/>
    <p:sldId id="262" r:id="rId6"/>
    <p:sldId id="261" r:id="rId7"/>
    <p:sldId id="263" r:id="rId8"/>
    <p:sldId id="298" r:id="rId9"/>
    <p:sldId id="292" r:id="rId10"/>
    <p:sldId id="293" r:id="rId11"/>
    <p:sldId id="300" r:id="rId12"/>
    <p:sldId id="259" r:id="rId13"/>
    <p:sldId id="260" r:id="rId14"/>
    <p:sldId id="267" r:id="rId15"/>
    <p:sldId id="291" r:id="rId16"/>
    <p:sldId id="304" r:id="rId17"/>
    <p:sldId id="266" r:id="rId18"/>
    <p:sldId id="301" r:id="rId19"/>
    <p:sldId id="302" r:id="rId20"/>
    <p:sldId id="271" r:id="rId21"/>
    <p:sldId id="268" r:id="rId22"/>
    <p:sldId id="273" r:id="rId23"/>
    <p:sldId id="270" r:id="rId24"/>
    <p:sldId id="294" r:id="rId25"/>
    <p:sldId id="295" r:id="rId26"/>
    <p:sldId id="296" r:id="rId27"/>
    <p:sldId id="274" r:id="rId28"/>
    <p:sldId id="275" r:id="rId29"/>
    <p:sldId id="286" r:id="rId30"/>
    <p:sldId id="287" r:id="rId31"/>
    <p:sldId id="289" r:id="rId32"/>
    <p:sldId id="279" r:id="rId33"/>
    <p:sldId id="276" r:id="rId34"/>
    <p:sldId id="280" r:id="rId35"/>
    <p:sldId id="281" r:id="rId36"/>
    <p:sldId id="288" r:id="rId37"/>
  </p:sldIdLst>
  <p:sldSz cx="9144000" cy="6858000" type="screen4x3"/>
  <p:notesSz cx="7315200" cy="96012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17" autoAdjust="0"/>
    <p:restoredTop sz="94682"/>
  </p:normalViewPr>
  <p:slideViewPr>
    <p:cSldViewPr>
      <p:cViewPr varScale="1">
        <p:scale>
          <a:sx n="160" d="100"/>
          <a:sy n="160" d="100"/>
        </p:scale>
        <p:origin x="229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427" y="1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r">
              <a:defRPr sz="1200"/>
            </a:lvl1pPr>
          </a:lstStyle>
          <a:p>
            <a:fld id="{2E4E9E7B-22FA-4F77-9E3F-4C364CF1AA7B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73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427" y="9120173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r">
              <a:defRPr sz="1200"/>
            </a:lvl1pPr>
          </a:lstStyle>
          <a:p>
            <a:fld id="{77817DEC-EAEE-4993-ACC7-99483F7B847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8027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2.tiff>
</file>

<file path=ppt/media/image13.png>
</file>

<file path=ppt/media/image140.png>
</file>

<file path=ppt/media/image2.tiff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9" y="1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r">
              <a:defRPr sz="1300"/>
            </a:lvl1pPr>
          </a:lstStyle>
          <a:p>
            <a:fld id="{5CBA4764-61D2-4869-B7B4-84F60F6ACB8F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00" tIns="47850" rIns="95700" bIns="4785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vert="horz" lIns="95700" tIns="47850" rIns="95700" bIns="4785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475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9" y="9119475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r">
              <a:defRPr sz="1300"/>
            </a:lvl1pPr>
          </a:lstStyle>
          <a:p>
            <a:fld id="{A9D25B2B-AED8-485A-BC24-AD295B7778D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015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3633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 formula under 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700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B3F21F-E1AB-4016-8929-ACD375C6AC6F}" type="slidenum">
              <a:rPr lang="en-US" altLang="nl-NL"/>
              <a:pPr/>
              <a:t>22</a:t>
            </a:fld>
            <a:endParaRPr lang="en-US" altLang="nl-NL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nl-NL" altLang="nl-NL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/>
              <a:t>formula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3777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014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380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68222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304800"/>
            <a:ext cx="7138987" cy="1066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98538" y="1676400"/>
            <a:ext cx="3509962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0900" y="1676400"/>
            <a:ext cx="351155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2093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0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669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540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1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239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467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631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682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367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4784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Survey analysis</a:t>
            </a:r>
            <a:br>
              <a:rPr lang="en-US" dirty="0"/>
            </a:br>
            <a:r>
              <a:rPr lang="en-US" dirty="0"/>
              <a:t>week 3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Simple Random Sampling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nl-NL" dirty="0"/>
              <a:t>© Peter </a:t>
            </a:r>
            <a:r>
              <a:rPr lang="nl-NL" dirty="0" err="1"/>
              <a:t>Lugtig</a:t>
            </a:r>
            <a:endParaRPr lang="en-US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73666"/>
            <a:ext cx="2915816" cy="2784334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1409" y="4073666"/>
            <a:ext cx="1856223" cy="278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 what’s the fuss – </a:t>
            </a:r>
            <a:r>
              <a:rPr lang="en-US" dirty="0">
                <a:solidFill>
                  <a:srgbClr val="FF0000"/>
                </a:solidFill>
              </a:rPr>
              <a:t>variance of estimator</a:t>
            </a:r>
            <a:endParaRPr lang="nl-NL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Extreme case: select 52 of 52 cards</a:t>
            </a:r>
          </a:p>
          <a:p>
            <a:pPr lvl="1"/>
            <a:r>
              <a:rPr lang="en-US" dirty="0"/>
              <a:t>Expected value: 13 Spades in both</a:t>
            </a:r>
          </a:p>
          <a:p>
            <a:pPr lvl="1"/>
            <a:r>
              <a:rPr lang="en-US" dirty="0"/>
              <a:t>Variance SRSWOR estimator: 0</a:t>
            </a:r>
          </a:p>
          <a:p>
            <a:pPr lvl="2"/>
            <a:r>
              <a:rPr lang="en-US" dirty="0"/>
              <a:t>Repeating it a 1000 times -&gt; always 13 spades</a:t>
            </a:r>
          </a:p>
          <a:p>
            <a:pPr lvl="2"/>
            <a:r>
              <a:rPr lang="en-US" dirty="0"/>
              <a:t>This method needs correction -&gt; without it is </a:t>
            </a:r>
            <a:r>
              <a:rPr lang="en-US" dirty="0">
                <a:solidFill>
                  <a:srgbClr val="FF0000"/>
                </a:solidFill>
              </a:rPr>
              <a:t>biased</a:t>
            </a:r>
          </a:p>
          <a:p>
            <a:pPr lvl="1"/>
            <a:r>
              <a:rPr lang="en-US" dirty="0"/>
              <a:t>Variance SRS(WR) estimator: </a:t>
            </a:r>
            <a:r>
              <a:rPr lang="en-US" dirty="0">
                <a:solidFill>
                  <a:srgbClr val="FF0000"/>
                </a:solidFill>
              </a:rPr>
              <a:t>9.48</a:t>
            </a:r>
          </a:p>
          <a:p>
            <a:pPr lvl="2"/>
            <a:r>
              <a:rPr lang="en-US" dirty="0"/>
              <a:t>Repeating it a 1000 times -&gt; variation</a:t>
            </a:r>
          </a:p>
          <a:p>
            <a:r>
              <a:rPr lang="en-US" dirty="0"/>
              <a:t>Difference in variance is larger when a larger proportion of population is sampled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5711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62501-114B-4678-88A5-C1D9B373E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Estimators 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EDF8C-6E3D-48A9-B0F8-E0BD15018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If we repeat a study n times (say 1000), we can investigate:</a:t>
            </a:r>
          </a:p>
          <a:p>
            <a:pPr lvl="1"/>
            <a:r>
              <a:rPr lang="en-US" dirty="0"/>
              <a:t>Bias: is the mean/variance/etc. correctly estimated in the long run?</a:t>
            </a:r>
          </a:p>
          <a:p>
            <a:pPr lvl="2"/>
            <a:r>
              <a:rPr lang="en-US" dirty="0"/>
              <a:t>Do we get p=.25 for spades on average?</a:t>
            </a:r>
          </a:p>
          <a:p>
            <a:pPr lvl="1"/>
            <a:r>
              <a:rPr lang="en-US" dirty="0"/>
              <a:t>Variance of estimator (precision)</a:t>
            </a:r>
          </a:p>
          <a:p>
            <a:pPr lvl="2"/>
            <a:r>
              <a:rPr lang="en-US" dirty="0"/>
              <a:t>How much variation is there in the mean?</a:t>
            </a:r>
          </a:p>
          <a:p>
            <a:pPr lvl="2"/>
            <a:r>
              <a:rPr lang="en-US" dirty="0"/>
              <a:t>In reality we take just 1 sample!</a:t>
            </a:r>
          </a:p>
          <a:p>
            <a:pPr lvl="1"/>
            <a:r>
              <a:rPr lang="en-US" dirty="0"/>
              <a:t>Consistent: does it work across all situations?</a:t>
            </a:r>
          </a:p>
          <a:p>
            <a:pPr lvl="2"/>
            <a:r>
              <a:rPr lang="en-US" dirty="0"/>
              <a:t>Different kinds of data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Mean Square Error = bias</a:t>
            </a:r>
            <a:r>
              <a:rPr lang="en-US" baseline="30000" dirty="0">
                <a:solidFill>
                  <a:srgbClr val="FF0000"/>
                </a:solidFill>
              </a:rPr>
              <a:t>2 </a:t>
            </a:r>
            <a:r>
              <a:rPr lang="en-US" dirty="0">
                <a:solidFill>
                  <a:srgbClr val="FF0000"/>
                </a:solidFill>
              </a:rPr>
              <a:t>+ variance</a:t>
            </a:r>
          </a:p>
        </p:txBody>
      </p:sp>
    </p:spTree>
    <p:extLst>
      <p:ext uri="{BB962C8B-B14F-4D97-AF65-F5344CB8AC3E}">
        <p14:creationId xmlns:p14="http://schemas.microsoft.com/office/powerpoint/2010/main" val="1238595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 SRSWOR (without)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Mean under Simple Random Sampling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Variance of the SRS mean estimate</a:t>
            </a:r>
          </a:p>
          <a:p>
            <a:pPr marL="457200" lvl="1" indent="0">
              <a:buNone/>
            </a:pPr>
            <a:endParaRPr lang="nl-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76872"/>
            <a:ext cx="3835811" cy="144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4509120"/>
            <a:ext cx="4353156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8E6FA1-5808-4CB0-82A0-DB4C8B623705}"/>
              </a:ext>
            </a:extLst>
          </p:cNvPr>
          <p:cNvSpPr txBox="1"/>
          <p:nvPr/>
        </p:nvSpPr>
        <p:spPr>
          <a:xfrm>
            <a:off x="5292080" y="4509120"/>
            <a:ext cx="2360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Correction 1: </a:t>
            </a:r>
            <a:r>
              <a:rPr lang="en-US" sz="2400" dirty="0" err="1">
                <a:solidFill>
                  <a:srgbClr val="FF0000"/>
                </a:solidFill>
              </a:rPr>
              <a:t>fpc</a:t>
            </a:r>
            <a:endParaRPr lang="nl-NL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08862A-07EF-4D25-B649-F9EB1897AB07}"/>
              </a:ext>
            </a:extLst>
          </p:cNvPr>
          <p:cNvCxnSpPr>
            <a:cxnSpLocks/>
          </p:cNvCxnSpPr>
          <p:nvPr/>
        </p:nvCxnSpPr>
        <p:spPr>
          <a:xfrm flipH="1">
            <a:off x="3707904" y="4726565"/>
            <a:ext cx="1656184" cy="1292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05B485D-CB90-47C9-AF37-99EFF1EA1048}"/>
              </a:ext>
            </a:extLst>
          </p:cNvPr>
          <p:cNvSpPr txBox="1"/>
          <p:nvPr/>
        </p:nvSpPr>
        <p:spPr>
          <a:xfrm>
            <a:off x="5364088" y="5517232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Correction 2: Divide by n-1</a:t>
            </a:r>
            <a:endParaRPr lang="nl-NL" sz="2400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1265B7-DF94-42D3-A9E9-74169B888E2F}"/>
              </a:ext>
            </a:extLst>
          </p:cNvPr>
          <p:cNvCxnSpPr>
            <a:cxnSpLocks/>
          </p:cNvCxnSpPr>
          <p:nvPr/>
        </p:nvCxnSpPr>
        <p:spPr>
          <a:xfrm flipH="1">
            <a:off x="3591392" y="5748064"/>
            <a:ext cx="1700688" cy="47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10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compute s.e.?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46558"/>
            <a:ext cx="7139136" cy="3898666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AutoNum type="arabicPeriod"/>
            </a:pPr>
            <a:r>
              <a:rPr lang="en-US" dirty="0"/>
              <a:t>Mean under Simple Random Sampling (SRS):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Variance of the SRS mean estimate: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S.e. of the SRS mean estimate: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0" y="1988840"/>
            <a:ext cx="2520280" cy="946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0" y="3717032"/>
            <a:ext cx="2860195" cy="1040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0" y="5157192"/>
            <a:ext cx="5968663" cy="864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1520" y="6237312"/>
            <a:ext cx="878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sample size, s=standard deviation in sample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00894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Intermezzo 1: </a:t>
            </a:r>
            <a:r>
              <a:rPr lang="en-US" dirty="0" err="1"/>
              <a:t>Fpc</a:t>
            </a:r>
            <a:r>
              <a:rPr lang="en-US" dirty="0"/>
              <a:t> in practice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Fpc</a:t>
            </a:r>
            <a:r>
              <a:rPr lang="en-US" dirty="0"/>
              <a:t> = (1-n/N) or (N-n)/N</a:t>
            </a:r>
          </a:p>
          <a:p>
            <a:r>
              <a:rPr lang="en-US" dirty="0"/>
              <a:t>Sampling is done without replacement</a:t>
            </a:r>
          </a:p>
          <a:p>
            <a:r>
              <a:rPr lang="en-US" dirty="0"/>
              <a:t> </a:t>
            </a:r>
            <a:r>
              <a:rPr lang="en-US" dirty="0" err="1"/>
              <a:t>fpc</a:t>
            </a:r>
            <a:r>
              <a:rPr lang="en-US" dirty="0"/>
              <a:t> approaches 1 when n/N small</a:t>
            </a:r>
          </a:p>
          <a:p>
            <a:pPr lvl="1"/>
            <a:r>
              <a:rPr lang="en-US" dirty="0"/>
              <a:t> when sample of 1.000 people in the Netherlands is drawn:</a:t>
            </a:r>
          </a:p>
          <a:p>
            <a:pPr lvl="1"/>
            <a:r>
              <a:rPr lang="en-US" sz="2400" dirty="0" err="1"/>
              <a:t>Fpc</a:t>
            </a:r>
            <a:r>
              <a:rPr lang="en-US" sz="2400" dirty="0"/>
              <a:t> = 1 – 1.000/17.000.000 = 1 – 0,00058 = </a:t>
            </a:r>
            <a:r>
              <a:rPr lang="en-US" sz="2400" dirty="0">
                <a:solidFill>
                  <a:srgbClr val="FF0000"/>
                </a:solidFill>
              </a:rPr>
              <a:t>0,99942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When sampling fraction n/N &lt; .05, ignore FPC</a:t>
            </a:r>
          </a:p>
          <a:p>
            <a:pPr lvl="1"/>
            <a:r>
              <a:rPr lang="en-US" dirty="0"/>
              <a:t>We assume a infinite population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80537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Intermezzo 2: (n-1) or 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Bessel’s correction for variance: Divide by n-1 when you calculate variances (or </a:t>
            </a:r>
            <a:r>
              <a:rPr lang="en-US" dirty="0" err="1"/>
              <a:t>s.e.</a:t>
            </a:r>
            <a:r>
              <a:rPr lang="en-US" dirty="0"/>
              <a:t>) using sample data</a:t>
            </a:r>
          </a:p>
          <a:p>
            <a:r>
              <a:rPr lang="en-US" dirty="0"/>
              <a:t>Why?</a:t>
            </a:r>
          </a:p>
          <a:p>
            <a:pPr lvl="1">
              <a:buFontTx/>
              <a:buChar char="-"/>
            </a:pPr>
            <a:r>
              <a:rPr lang="en-US" dirty="0"/>
              <a:t>Ideal:		</a:t>
            </a:r>
          </a:p>
          <a:p>
            <a:pPr lvl="1">
              <a:buFontTx/>
              <a:buChar char="-"/>
            </a:pPr>
            <a:r>
              <a:rPr lang="en-US" dirty="0"/>
              <a:t>In practice: 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The sample mean is always a bit biased</a:t>
            </a:r>
          </a:p>
          <a:p>
            <a:pPr lvl="1">
              <a:buFontTx/>
              <a:buChar char="-"/>
            </a:pPr>
            <a:r>
              <a:rPr lang="en-US" dirty="0"/>
              <a:t>the sum of squares is </a:t>
            </a:r>
            <a:r>
              <a:rPr lang="en-US" dirty="0">
                <a:solidFill>
                  <a:srgbClr val="FF0000"/>
                </a:solidFill>
              </a:rPr>
              <a:t>smaller </a:t>
            </a:r>
            <a:r>
              <a:rPr lang="en-US" dirty="0"/>
              <a:t>than it should be</a:t>
            </a:r>
          </a:p>
          <a:p>
            <a:pPr>
              <a:buFontTx/>
              <a:buChar char="-"/>
            </a:pPr>
            <a:r>
              <a:rPr lang="en-US" dirty="0"/>
              <a:t>Divide by n-1  in denominator to adjust</a:t>
            </a:r>
          </a:p>
          <a:p>
            <a:pPr>
              <a:buFontTx/>
              <a:buChar char="-"/>
            </a:pP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3788" y="3068960"/>
            <a:ext cx="356167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56FD39EB-F1B2-4490-9DB7-BDEF95D1B7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76" t="55838" r="7289" b="2499"/>
          <a:stretch/>
        </p:blipFill>
        <p:spPr bwMode="auto">
          <a:xfrm>
            <a:off x="3028214" y="3717032"/>
            <a:ext cx="1152000" cy="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CCEB5D3-10B6-424B-89C2-0CE1682FB1E6}"/>
              </a:ext>
            </a:extLst>
          </p:cNvPr>
          <p:cNvGrpSpPr/>
          <p:nvPr/>
        </p:nvGrpSpPr>
        <p:grpSpPr>
          <a:xfrm>
            <a:off x="3028214" y="3152925"/>
            <a:ext cx="1152000" cy="564107"/>
            <a:chOff x="3301734" y="2894198"/>
            <a:chExt cx="1152000" cy="564107"/>
          </a:xfrm>
        </p:grpSpPr>
        <p:pic>
          <p:nvPicPr>
            <p:cNvPr id="9" name="Picture 3">
              <a:extLst>
                <a:ext uri="{FF2B5EF4-FFF2-40B4-BE49-F238E27FC236}">
                  <a16:creationId xmlns:a16="http://schemas.microsoft.com/office/drawing/2014/main" id="{0F9D3CB5-617C-4874-91AF-18C3FB73F0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376" t="55838" r="7289" b="2499"/>
            <a:stretch/>
          </p:blipFill>
          <p:spPr bwMode="auto">
            <a:xfrm>
              <a:off x="3301734" y="2918305"/>
              <a:ext cx="1152000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2CBB3AD-33F6-4F6B-96C5-D6E648D0A414}"/>
                </a:ext>
              </a:extLst>
            </p:cNvPr>
            <p:cNvSpPr txBox="1"/>
            <p:nvPr/>
          </p:nvSpPr>
          <p:spPr>
            <a:xfrm>
              <a:off x="3995936" y="2894198"/>
              <a:ext cx="45779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µ)</a:t>
              </a:r>
              <a:r>
                <a:rPr lang="en-US" baseline="30000" dirty="0"/>
                <a:t>2</a:t>
              </a:r>
              <a:endParaRPr lang="nl-NL" baseline="30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396710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4624"/>
            <a:ext cx="8229600" cy="1143000"/>
          </a:xfrm>
        </p:spPr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smaller?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54232368" cy="32739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Sum of squares is too </a:t>
            </a:r>
            <a:r>
              <a:rPr lang="en-US" dirty="0">
                <a:solidFill>
                  <a:srgbClr val="FF0000"/>
                </a:solidFill>
              </a:rPr>
              <a:t>small</a:t>
            </a:r>
            <a:r>
              <a:rPr lang="en-US" dirty="0"/>
              <a:t> when using a sample</a:t>
            </a:r>
          </a:p>
          <a:p>
            <a:r>
              <a:rPr lang="en-US" dirty="0"/>
              <a:t>Why? Here is what we would like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sz="2400" dirty="0"/>
              <a:t>Divide by n-1  in denominator to adjust</a:t>
            </a:r>
          </a:p>
          <a:p>
            <a:pPr lvl="1">
              <a:buFontTx/>
              <a:buChar char="-"/>
            </a:pPr>
            <a:r>
              <a:rPr lang="en-US" sz="2000" dirty="0"/>
              <a:t>dividing by n-1 works for variance, but biased for s! (sqrt(s</a:t>
            </a:r>
            <a:r>
              <a:rPr lang="en-US" sz="2000" baseline="30000" dirty="0"/>
              <a:t>2</a:t>
            </a:r>
            <a:r>
              <a:rPr lang="en-US" sz="2000" dirty="0"/>
              <a:t>)) </a:t>
            </a:r>
          </a:p>
          <a:p>
            <a:pPr lvl="1">
              <a:buFontTx/>
              <a:buChar char="-"/>
            </a:pPr>
            <a:r>
              <a:rPr lang="en-US" sz="2000" dirty="0"/>
              <a:t>When you would resample many times </a:t>
            </a:r>
          </a:p>
          <a:p>
            <a:pPr lvl="2">
              <a:buFontTx/>
              <a:buChar char="-"/>
            </a:pPr>
            <a:r>
              <a:rPr lang="en-US" sz="1800" dirty="0"/>
              <a:t>Not the smallest MSE with many types of data </a:t>
            </a:r>
          </a:p>
          <a:p>
            <a:pPr lvl="2">
              <a:buFontTx/>
              <a:buChar char="-"/>
            </a:pPr>
            <a:r>
              <a:rPr lang="en-US" sz="1800" dirty="0"/>
              <a:t>often sqrt(1.5) used instead of n-1 in larger samples</a:t>
            </a:r>
          </a:p>
          <a:p>
            <a:pPr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Just remember</a:t>
            </a:r>
            <a:r>
              <a:rPr lang="en-US" sz="2400" dirty="0"/>
              <a:t>: use n-1 for variance estimate of mean</a:t>
            </a:r>
          </a:p>
          <a:p>
            <a:pPr lvl="1">
              <a:buFontTx/>
              <a:buChar char="-"/>
            </a:pPr>
            <a:r>
              <a:rPr lang="en-US" sz="2000" dirty="0"/>
              <a:t>Want to know more? See “</a:t>
            </a:r>
            <a:r>
              <a:rPr lang="en-US" sz="2000" dirty="0" err="1"/>
              <a:t>bessels</a:t>
            </a:r>
            <a:r>
              <a:rPr lang="en-US" sz="2000" dirty="0"/>
              <a:t> </a:t>
            </a:r>
            <a:r>
              <a:rPr lang="en-US" sz="2000" dirty="0" err="1"/>
              <a:t>correction.r</a:t>
            </a:r>
            <a:r>
              <a:rPr lang="en-US" sz="2000" dirty="0"/>
              <a:t>”</a:t>
            </a:r>
          </a:p>
        </p:txBody>
      </p:sp>
      <p:sp>
        <p:nvSpPr>
          <p:cNvPr id="9" name="AutoShape 2" descr="fbeeldingsresultaat voor bessels correction n-1"/>
          <p:cNvSpPr>
            <a:spLocks noChangeAspect="1" noChangeArrowheads="1"/>
          </p:cNvSpPr>
          <p:nvPr/>
        </p:nvSpPr>
        <p:spPr bwMode="auto">
          <a:xfrm>
            <a:off x="0" y="0"/>
            <a:ext cx="2267744" cy="2267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AutoShape 4" descr="fbeeldingsresultaat voor bessels correction n-1"/>
          <p:cNvSpPr>
            <a:spLocks noChangeAspect="1" noChangeArrowheads="1"/>
          </p:cNvSpPr>
          <p:nvPr/>
        </p:nvSpPr>
        <p:spPr bwMode="auto">
          <a:xfrm>
            <a:off x="0" y="0"/>
            <a:ext cx="3629025" cy="180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CCEB5D3-10B6-424B-89C2-0CE1682FB1E6}"/>
              </a:ext>
            </a:extLst>
          </p:cNvPr>
          <p:cNvGrpSpPr/>
          <p:nvPr/>
        </p:nvGrpSpPr>
        <p:grpSpPr>
          <a:xfrm>
            <a:off x="1238512" y="2949051"/>
            <a:ext cx="2215554" cy="540000"/>
            <a:chOff x="3301734" y="2918305"/>
            <a:chExt cx="2175429" cy="540000"/>
          </a:xfrm>
        </p:grpSpPr>
        <p:pic>
          <p:nvPicPr>
            <p:cNvPr id="12" name="Picture 3">
              <a:extLst>
                <a:ext uri="{FF2B5EF4-FFF2-40B4-BE49-F238E27FC236}">
                  <a16:creationId xmlns:a16="http://schemas.microsoft.com/office/drawing/2014/main" id="{0F9D3CB5-617C-4874-91AF-18C3FB73F0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376" t="55838" r="7289" b="2499"/>
            <a:stretch/>
          </p:blipFill>
          <p:spPr bwMode="auto">
            <a:xfrm>
              <a:off x="3301734" y="2918305"/>
              <a:ext cx="1152000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TextBox 3">
              <a:extLst>
                <a:ext uri="{FF2B5EF4-FFF2-40B4-BE49-F238E27FC236}">
                  <a16:creationId xmlns:a16="http://schemas.microsoft.com/office/drawing/2014/main" id="{F2CBB3AD-33F6-4F6B-96C5-D6E648D0A414}"/>
                </a:ext>
              </a:extLst>
            </p:cNvPr>
            <p:cNvSpPr txBox="1"/>
            <p:nvPr/>
          </p:nvSpPr>
          <p:spPr>
            <a:xfrm>
              <a:off x="3605287" y="2918305"/>
              <a:ext cx="187187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((</a:t>
              </a:r>
              <a:r>
                <a:rPr lang="en-US" dirty="0" err="1"/>
                <a:t>y</a:t>
              </a:r>
              <a:r>
                <a:rPr lang="en-US" baseline="-25000" dirty="0" err="1"/>
                <a:t>j</a:t>
              </a:r>
              <a:r>
                <a:rPr lang="en-US" dirty="0"/>
                <a:t> - y) + (y- µ))</a:t>
              </a:r>
              <a:r>
                <a:rPr lang="en-US" baseline="30000" dirty="0"/>
                <a:t>2</a:t>
              </a:r>
              <a:endParaRPr lang="nl-NL" baseline="30000" dirty="0"/>
            </a:p>
          </p:txBody>
        </p:sp>
      </p:grpSp>
      <p:cxnSp>
        <p:nvCxnSpPr>
          <p:cNvPr id="15" name="Rechte verbindingslijn 14"/>
          <p:cNvCxnSpPr/>
          <p:nvPr/>
        </p:nvCxnSpPr>
        <p:spPr>
          <a:xfrm>
            <a:off x="2123728" y="3068960"/>
            <a:ext cx="720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chte verbindingslijn 15"/>
          <p:cNvCxnSpPr/>
          <p:nvPr/>
        </p:nvCxnSpPr>
        <p:spPr>
          <a:xfrm>
            <a:off x="2555776" y="3068960"/>
            <a:ext cx="97160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945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 SRSWR (with)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484784"/>
            <a:ext cx="8229600" cy="4525963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Mean under Simple Random Sampling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Variance of the SRS mean estimate</a:t>
            </a:r>
          </a:p>
          <a:p>
            <a:pPr marL="457200" lvl="1" indent="0">
              <a:buNone/>
            </a:pPr>
            <a:endParaRPr lang="nl-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76872"/>
            <a:ext cx="3835811" cy="144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19897" y="2627620"/>
            <a:ext cx="2360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Same as without replacement </a:t>
            </a:r>
            <a:endParaRPr lang="nl-NL" sz="2400" dirty="0">
              <a:solidFill>
                <a:srgbClr val="FF0000"/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509120"/>
            <a:ext cx="4667310" cy="1698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2627784" y="4653136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292080" y="4509120"/>
            <a:ext cx="2360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No </a:t>
            </a:r>
            <a:r>
              <a:rPr lang="en-US" sz="2400" dirty="0" err="1">
                <a:solidFill>
                  <a:srgbClr val="FF0000"/>
                </a:solidFill>
              </a:rPr>
              <a:t>fpc</a:t>
            </a:r>
            <a:endParaRPr lang="nl-NL" sz="2400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/>
          <p:cNvCxnSpPr>
            <a:stCxn id="17" idx="1"/>
          </p:cNvCxnSpPr>
          <p:nvPr/>
        </p:nvCxnSpPr>
        <p:spPr>
          <a:xfrm flipH="1">
            <a:off x="3995936" y="4739953"/>
            <a:ext cx="1296144" cy="2012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256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real example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 would like to do a survey among all students at Utrecht University</a:t>
            </a:r>
          </a:p>
          <a:p>
            <a:pPr lvl="1"/>
            <a:r>
              <a:rPr lang="en-US" dirty="0"/>
              <a:t>Population = 20.000</a:t>
            </a:r>
          </a:p>
          <a:p>
            <a:pPr lvl="1"/>
            <a:r>
              <a:rPr lang="en-US" dirty="0"/>
              <a:t>RQ: Interested in differences in </a:t>
            </a:r>
            <a:r>
              <a:rPr lang="en-US" b="1" dirty="0"/>
              <a:t>grades</a:t>
            </a:r>
            <a:r>
              <a:rPr lang="en-US" dirty="0"/>
              <a:t> and </a:t>
            </a:r>
            <a:r>
              <a:rPr lang="en-US" b="1" dirty="0"/>
              <a:t>student happiness </a:t>
            </a:r>
            <a:r>
              <a:rPr lang="en-US" dirty="0"/>
              <a:t>between </a:t>
            </a:r>
            <a:r>
              <a:rPr lang="en-US" dirty="0" err="1"/>
              <a:t>programmes</a:t>
            </a:r>
            <a:endParaRPr lang="en-US" dirty="0"/>
          </a:p>
          <a:p>
            <a:pPr lvl="1"/>
            <a:r>
              <a:rPr lang="en-US" dirty="0"/>
              <a:t>approx. 49 BA </a:t>
            </a:r>
            <a:r>
              <a:rPr lang="en-US" dirty="0" err="1"/>
              <a:t>programmes</a:t>
            </a:r>
            <a:r>
              <a:rPr lang="en-US" dirty="0"/>
              <a:t> and 150 MA </a:t>
            </a:r>
            <a:r>
              <a:rPr lang="en-US" dirty="0" err="1"/>
              <a:t>programmes</a:t>
            </a:r>
            <a:endParaRPr lang="en-US" dirty="0"/>
          </a:p>
          <a:p>
            <a:pPr lvl="1"/>
            <a:r>
              <a:rPr lang="en-US" dirty="0"/>
              <a:t>Limited budget (cannot do census) for about n=1000</a:t>
            </a:r>
          </a:p>
          <a:p>
            <a:pPr lvl="1"/>
            <a:endParaRPr lang="en-US" dirty="0"/>
          </a:p>
          <a:p>
            <a:r>
              <a:rPr lang="en-US" dirty="0"/>
              <a:t> 5 minutes: how do we </a:t>
            </a:r>
          </a:p>
          <a:p>
            <a:pPr marL="0" indent="0">
              <a:buNone/>
            </a:pPr>
            <a:r>
              <a:rPr lang="en-US" dirty="0"/>
              <a:t>	do this?</a:t>
            </a:r>
            <a:endParaRPr lang="nl-NL" dirty="0"/>
          </a:p>
        </p:txBody>
      </p:sp>
      <p:pic>
        <p:nvPicPr>
          <p:cNvPr id="1026" name="Picture 2" descr="http://www.studentlifeonline.org/wp-content/uploads/2013/08/student-great-job-happy-fa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5104066"/>
            <a:ext cx="3995936" cy="1723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603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possible solution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Cheap: e-mail</a:t>
            </a:r>
          </a:p>
          <a:p>
            <a:r>
              <a:rPr lang="en-US" dirty="0"/>
              <a:t>Can do complicated stratification to ensure enough students from every </a:t>
            </a:r>
            <a:r>
              <a:rPr lang="en-US" dirty="0" err="1"/>
              <a:t>programme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200 + </a:t>
            </a:r>
            <a:r>
              <a:rPr lang="en-US" dirty="0" err="1"/>
              <a:t>programmes</a:t>
            </a:r>
            <a:r>
              <a:rPr lang="en-US" dirty="0"/>
              <a:t>…</a:t>
            </a:r>
          </a:p>
          <a:p>
            <a:r>
              <a:rPr lang="en-US" dirty="0"/>
              <a:t>Simple random sampling (SRS)</a:t>
            </a:r>
          </a:p>
          <a:p>
            <a:pPr lvl="1"/>
            <a:r>
              <a:rPr lang="en-US" dirty="0"/>
              <a:t>Risk of small n for some </a:t>
            </a:r>
            <a:r>
              <a:rPr lang="en-US" dirty="0" err="1"/>
              <a:t>programmes</a:t>
            </a:r>
            <a:r>
              <a:rPr lang="en-US" dirty="0"/>
              <a:t>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Let’s work out how SRS works</a:t>
            </a:r>
          </a:p>
          <a:p>
            <a:pPr lvl="1"/>
            <a:r>
              <a:rPr lang="en-US" dirty="0"/>
              <a:t>And talk about </a:t>
            </a:r>
            <a:r>
              <a:rPr lang="en-US" dirty="0">
                <a:solidFill>
                  <a:srgbClr val="FF0000"/>
                </a:solidFill>
              </a:rPr>
              <a:t>sample size</a:t>
            </a:r>
            <a:endParaRPr lang="nl-N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773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big picture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nl-NL" dirty="0" err="1"/>
              <a:t>Inference</a:t>
            </a:r>
            <a:r>
              <a:rPr lang="nl-NL" dirty="0"/>
              <a:t> </a:t>
            </a:r>
          </a:p>
          <a:p>
            <a:pPr lvl="1"/>
            <a:r>
              <a:rPr lang="nl-NL" dirty="0" err="1"/>
              <a:t>use</a:t>
            </a:r>
            <a:r>
              <a:rPr lang="nl-NL" dirty="0"/>
              <a:t> a small dataset </a:t>
            </a:r>
            <a:r>
              <a:rPr lang="nl-NL" dirty="0" err="1"/>
              <a:t>to</a:t>
            </a:r>
            <a:r>
              <a:rPr lang="nl-NL" dirty="0"/>
              <a:t> say </a:t>
            </a:r>
            <a:r>
              <a:rPr lang="nl-NL" dirty="0" err="1"/>
              <a:t>something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world</a:t>
            </a:r>
            <a:endParaRPr lang="nl-NL" dirty="0"/>
          </a:p>
          <a:p>
            <a:pPr lvl="1"/>
            <a:r>
              <a:rPr lang="nl-NL" dirty="0">
                <a:solidFill>
                  <a:srgbClr val="FF0000"/>
                </a:solidFill>
              </a:rPr>
              <a:t>Design </a:t>
            </a:r>
            <a:r>
              <a:rPr lang="nl-NL" dirty="0" err="1">
                <a:solidFill>
                  <a:srgbClr val="FF0000"/>
                </a:solidFill>
              </a:rPr>
              <a:t>based</a:t>
            </a:r>
            <a:r>
              <a:rPr lang="nl-NL" dirty="0">
                <a:solidFill>
                  <a:srgbClr val="FF0000"/>
                </a:solidFill>
              </a:rPr>
              <a:t>: </a:t>
            </a:r>
          </a:p>
          <a:p>
            <a:pPr lvl="2"/>
            <a:r>
              <a:rPr lang="nl-NL" dirty="0" err="1">
                <a:solidFill>
                  <a:srgbClr val="FF0000"/>
                </a:solidFill>
              </a:rPr>
              <a:t>probability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based</a:t>
            </a:r>
            <a:r>
              <a:rPr lang="nl-NL" dirty="0">
                <a:solidFill>
                  <a:srgbClr val="FF0000"/>
                </a:solidFill>
              </a:rPr>
              <a:t> sampling 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inferenc</a:t>
            </a:r>
            <a:endParaRPr lang="nl-NL" dirty="0">
              <a:solidFill>
                <a:srgbClr val="FF0000"/>
              </a:solidFill>
            </a:endParaRPr>
          </a:p>
          <a:p>
            <a:pPr lvl="2"/>
            <a:r>
              <a:rPr lang="nl-NL" dirty="0" err="1">
                <a:solidFill>
                  <a:srgbClr val="FF0000"/>
                </a:solidFill>
              </a:rPr>
              <a:t>Estimate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correct </a:t>
            </a:r>
            <a:r>
              <a:rPr lang="nl-NL" dirty="0" err="1">
                <a:solidFill>
                  <a:srgbClr val="FF0000"/>
                </a:solidFill>
              </a:rPr>
              <a:t>for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each</a:t>
            </a:r>
            <a:r>
              <a:rPr lang="nl-NL" dirty="0">
                <a:solidFill>
                  <a:srgbClr val="FF0000"/>
                </a:solidFill>
              </a:rPr>
              <a:t> TSE source</a:t>
            </a:r>
          </a:p>
          <a:p>
            <a:pPr lvl="2"/>
            <a:r>
              <a:rPr lang="nl-NL" dirty="0">
                <a:solidFill>
                  <a:srgbClr val="FF0000"/>
                </a:solidFill>
              </a:rPr>
              <a:t>Weeks 39-~47</a:t>
            </a:r>
          </a:p>
          <a:p>
            <a:pPr lvl="1"/>
            <a:r>
              <a:rPr lang="nl-NL" dirty="0"/>
              <a:t>Model-</a:t>
            </a:r>
            <a:r>
              <a:rPr lang="nl-NL" dirty="0" err="1"/>
              <a:t>based</a:t>
            </a:r>
            <a:endParaRPr lang="nl-NL" dirty="0"/>
          </a:p>
          <a:p>
            <a:pPr lvl="2"/>
            <a:r>
              <a:rPr lang="nl-NL" dirty="0"/>
              <a:t>Big data, </a:t>
            </a:r>
            <a:r>
              <a:rPr lang="nl-NL" dirty="0" err="1"/>
              <a:t>any</a:t>
            </a:r>
            <a:r>
              <a:rPr lang="nl-NL" dirty="0"/>
              <a:t> data?</a:t>
            </a:r>
          </a:p>
          <a:p>
            <a:pPr lvl="2"/>
            <a:r>
              <a:rPr lang="nl-NL" dirty="0"/>
              <a:t>Model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data </a:t>
            </a:r>
            <a:r>
              <a:rPr lang="nl-NL" dirty="0" err="1"/>
              <a:t>errors</a:t>
            </a:r>
            <a:r>
              <a:rPr lang="nl-NL" dirty="0"/>
              <a:t>, but </a:t>
            </a:r>
            <a:r>
              <a:rPr lang="nl-NL" dirty="0" err="1"/>
              <a:t>how</a:t>
            </a:r>
            <a:r>
              <a:rPr lang="nl-NL" dirty="0"/>
              <a:t>?</a:t>
            </a:r>
          </a:p>
          <a:p>
            <a:pPr lvl="2"/>
            <a:r>
              <a:rPr lang="nl-NL" dirty="0"/>
              <a:t>Week 44-~50 </a:t>
            </a:r>
          </a:p>
        </p:txBody>
      </p:sp>
    </p:spTree>
    <p:extLst>
      <p:ext uri="{BB962C8B-B14F-4D97-AF65-F5344CB8AC3E}">
        <p14:creationId xmlns:p14="http://schemas.microsoft.com/office/powerpoint/2010/main" val="749032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standard error useful?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Gives indication of both</a:t>
            </a:r>
          </a:p>
          <a:p>
            <a:pPr lvl="1"/>
            <a:r>
              <a:rPr lang="en-US" dirty="0"/>
              <a:t>Uncertainty due to sampling error</a:t>
            </a:r>
          </a:p>
          <a:p>
            <a:pPr lvl="1"/>
            <a:r>
              <a:rPr lang="en-US" dirty="0"/>
              <a:t>Uncertainty in estimation (e.g. ML estimation)</a:t>
            </a:r>
          </a:p>
          <a:p>
            <a:pPr lvl="1"/>
            <a:endParaRPr lang="en-US" dirty="0"/>
          </a:p>
          <a:p>
            <a:r>
              <a:rPr lang="en-US" dirty="0"/>
              <a:t>Used to construct confidence Interval:</a:t>
            </a:r>
          </a:p>
          <a:p>
            <a:pPr lvl="1"/>
            <a:endParaRPr lang="en-US" dirty="0"/>
          </a:p>
          <a:p>
            <a:endParaRPr lang="nl-NL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4365104"/>
            <a:ext cx="4674872" cy="7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3021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large should my sample be?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#1. question in statistical consultation</a:t>
            </a:r>
          </a:p>
          <a:p>
            <a:r>
              <a:rPr lang="en-US" dirty="0"/>
              <a:t>Depends on:</a:t>
            </a:r>
          </a:p>
          <a:p>
            <a:pPr lvl="1"/>
            <a:r>
              <a:rPr lang="en-US" dirty="0"/>
              <a:t>Statistic of interest (here: mean)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Variance in sample/population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Required precision of Confidence Interval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Alpha, standard error</a:t>
            </a:r>
          </a:p>
          <a:p>
            <a:pPr lvl="1"/>
            <a:r>
              <a:rPr lang="en-US" dirty="0"/>
              <a:t>Size of sample/population (n/N)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Leads to POWER (beta).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nl-N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762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8" name="Picture 6" descr="statistical pow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564958"/>
            <a:ext cx="6796186" cy="4293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α</a:t>
            </a:r>
            <a:r>
              <a:rPr lang="en-US" dirty="0"/>
              <a:t>?</a:t>
            </a:r>
            <a:r>
              <a:rPr lang="el-GR" dirty="0"/>
              <a:t>β</a:t>
            </a:r>
            <a:r>
              <a:rPr lang="en-US" dirty="0"/>
              <a:t>?</a:t>
            </a:r>
            <a:endParaRPr lang="en-US" altLang="nl-NL" dirty="0"/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84213" y="1700213"/>
            <a:ext cx="8064251" cy="419100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80000"/>
              </a:lnSpc>
              <a:buFontTx/>
              <a:buChar char="•"/>
            </a:pPr>
            <a:r>
              <a:rPr lang="en-US" altLang="nl-NL" sz="2800" dirty="0"/>
              <a:t>Type I error (</a:t>
            </a:r>
            <a:r>
              <a:rPr lang="el-GR" sz="2800" dirty="0"/>
              <a:t>α</a:t>
            </a:r>
            <a:r>
              <a:rPr lang="en-US" sz="2800" dirty="0"/>
              <a:t>) is to reject H0 while H0 is true</a:t>
            </a:r>
            <a:endParaRPr lang="en-US" altLang="nl-NL" sz="2400" dirty="0"/>
          </a:p>
          <a:p>
            <a:pPr marL="457200" indent="-457200">
              <a:lnSpc>
                <a:spcPct val="80000"/>
              </a:lnSpc>
              <a:buFontTx/>
              <a:buChar char="•"/>
            </a:pPr>
            <a:r>
              <a:rPr lang="en-US" altLang="nl-NL" sz="2800" dirty="0"/>
              <a:t>Type II error (</a:t>
            </a:r>
            <a:r>
              <a:rPr lang="el-GR" sz="2800" dirty="0"/>
              <a:t>β</a:t>
            </a:r>
            <a:r>
              <a:rPr lang="en-US" altLang="nl-NL" sz="2800" dirty="0"/>
              <a:t>) is to accept H0 while H1 is true</a:t>
            </a:r>
          </a:p>
          <a:p>
            <a:pPr marL="457200" indent="-457200">
              <a:lnSpc>
                <a:spcPct val="80000"/>
              </a:lnSpc>
              <a:buFont typeface="Monotype Sorts" charset="0"/>
              <a:buNone/>
            </a:pPr>
            <a:endParaRPr lang="en-US" altLang="nl-NL" sz="2000" dirty="0"/>
          </a:p>
          <a:p>
            <a:pPr marL="457200" indent="-457200">
              <a:lnSpc>
                <a:spcPct val="80000"/>
              </a:lnSpc>
            </a:pPr>
            <a:endParaRPr lang="en-US" altLang="nl-NL" sz="2000" dirty="0"/>
          </a:p>
        </p:txBody>
      </p:sp>
    </p:spTree>
    <p:extLst>
      <p:ext uri="{BB962C8B-B14F-4D97-AF65-F5344CB8AC3E}">
        <p14:creationId xmlns:p14="http://schemas.microsoft.com/office/powerpoint/2010/main" val="3953355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large should my sample be?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/>
              <a:t>α</a:t>
            </a:r>
            <a:r>
              <a:rPr lang="en-US" dirty="0"/>
              <a:t> =.05</a:t>
            </a:r>
          </a:p>
          <a:p>
            <a:r>
              <a:rPr lang="en-US" dirty="0"/>
              <a:t>Standard error?</a:t>
            </a:r>
          </a:p>
          <a:p>
            <a:pPr lvl="1"/>
            <a:r>
              <a:rPr lang="en-US" dirty="0"/>
              <a:t>Estimate relative error instead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Coefficient of variation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964" y="3717032"/>
            <a:ext cx="2880320" cy="91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7115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and confidence intervals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8264" y="1600201"/>
            <a:ext cx="2195736" cy="820688"/>
          </a:xfrm>
        </p:spPr>
        <p:txBody>
          <a:bodyPr>
            <a:normAutofit/>
          </a:bodyPr>
          <a:lstStyle/>
          <a:p>
            <a:r>
              <a:rPr lang="en-US" sz="1600" dirty="0"/>
              <a:t>With alpha=.05</a:t>
            </a:r>
          </a:p>
          <a:p>
            <a:r>
              <a:rPr lang="en-US" sz="1600" dirty="0"/>
              <a:t>Two-sided test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Afbeeldingsresultaat voor normal distribu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220429"/>
            <a:ext cx="7401498" cy="537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948264" y="2420888"/>
            <a:ext cx="2195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Z-value for alpha=.05: 1.96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Confidence interval </a:t>
            </a:r>
          </a:p>
          <a:p>
            <a:r>
              <a:rPr lang="en-US" dirty="0">
                <a:solidFill>
                  <a:srgbClr val="FF0000"/>
                </a:solidFill>
              </a:rPr>
              <a:t>[-1.96*se, +1.96*se]</a:t>
            </a:r>
            <a:endParaRPr lang="nl-NL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19672" y="5661248"/>
            <a:ext cx="3960440" cy="57606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09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Coefficient of variation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8264" y="1600201"/>
            <a:ext cx="2195736" cy="820688"/>
          </a:xfrm>
        </p:spPr>
        <p:txBody>
          <a:bodyPr>
            <a:normAutofit/>
          </a:bodyPr>
          <a:lstStyle/>
          <a:p>
            <a:r>
              <a:rPr lang="en-US" sz="1600" dirty="0"/>
              <a:t>With alpha=.05</a:t>
            </a:r>
          </a:p>
          <a:p>
            <a:r>
              <a:rPr lang="en-US" sz="1600" dirty="0"/>
              <a:t>Two-sided test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Afbeeldingsresultaat voor normal distribu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220429"/>
            <a:ext cx="7401498" cy="537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948264" y="2415047"/>
                <a:ext cx="2195736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B050"/>
                    </a:solidFill>
                  </a:rPr>
                  <a:t>Coefficient Variation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00B050"/>
                    </a:solidFill>
                  </a:rPr>
                  <a:t>relative standard error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00B050"/>
                    </a:solidFill>
                  </a:rPr>
                  <a:t>“units of the population average” (Stuart)</a:t>
                </a:r>
              </a:p>
              <a:p>
                <a:endParaRPr lang="en-US" dirty="0">
                  <a:solidFill>
                    <a:srgbClr val="00B050"/>
                  </a:solidFill>
                </a:endParaRPr>
              </a:p>
              <a:p>
                <a:r>
                  <a:rPr lang="en-US" dirty="0">
                    <a:solidFill>
                      <a:srgbClr val="00B050"/>
                    </a:solidFill>
                  </a:rPr>
                  <a:t>cv = </a:t>
                </a:r>
                <a:r>
                  <a:rPr lang="el-GR" dirty="0">
                    <a:solidFill>
                      <a:srgbClr val="00B050"/>
                    </a:solidFill>
                  </a:rPr>
                  <a:t>σ</a:t>
                </a:r>
                <a:r>
                  <a:rPr lang="en-US" dirty="0">
                    <a:solidFill>
                      <a:srgbClr val="00B050"/>
                    </a:solidFill>
                  </a:rPr>
                  <a:t>/</a:t>
                </a:r>
                <a:r>
                  <a:rPr lang="el-GR" dirty="0">
                    <a:solidFill>
                      <a:srgbClr val="00B050"/>
                    </a:solidFill>
                  </a:rPr>
                  <a:t>μ</a:t>
                </a:r>
                <a:endParaRPr lang="en-US" dirty="0">
                  <a:solidFill>
                    <a:srgbClr val="00B050"/>
                  </a:solidFill>
                </a:endParaRPr>
              </a:p>
              <a:p>
                <a:endParaRPr lang="en-US" dirty="0">
                  <a:solidFill>
                    <a:srgbClr val="00B050"/>
                  </a:solidFill>
                </a:endParaRPr>
              </a:p>
              <a:p>
                <a:r>
                  <a:rPr lang="en-US" dirty="0">
                    <a:solidFill>
                      <a:srgbClr val="00B050"/>
                    </a:solidFill>
                  </a:rPr>
                  <a:t>Or </a:t>
                </a:r>
              </a:p>
              <a:p>
                <a:endParaRPr lang="en-US" dirty="0">
                  <a:solidFill>
                    <a:srgbClr val="00B050"/>
                  </a:solidFill>
                </a:endParaRPr>
              </a:p>
              <a:p>
                <a:r>
                  <a:rPr lang="en-US" dirty="0">
                    <a:solidFill>
                      <a:srgbClr val="00B050"/>
                    </a:solidFill>
                  </a:rPr>
                  <a:t>cv = se/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/>
                          </a:rPr>
                          <m:t>𝑦</m:t>
                        </m:r>
                      </m:e>
                    </m:acc>
                  </m:oMath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8264" y="2415047"/>
                <a:ext cx="2195736" cy="3416320"/>
              </a:xfrm>
              <a:prstGeom prst="rect">
                <a:avLst/>
              </a:prstGeom>
              <a:blipFill>
                <a:blip r:embed="rId3"/>
                <a:stretch>
                  <a:fillRect l="-2299" t="-370" b="-2222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3592229" y="5661248"/>
            <a:ext cx="979771" cy="576064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14253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 of error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8264" y="1600201"/>
            <a:ext cx="2195736" cy="820688"/>
          </a:xfrm>
        </p:spPr>
        <p:txBody>
          <a:bodyPr>
            <a:normAutofit/>
          </a:bodyPr>
          <a:lstStyle/>
          <a:p>
            <a:r>
              <a:rPr lang="en-US" sz="1600" dirty="0"/>
              <a:t>With alpha=.05</a:t>
            </a:r>
          </a:p>
          <a:p>
            <a:r>
              <a:rPr lang="en-US" sz="1600" dirty="0"/>
              <a:t>Two-sided test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Afbeeldingsresultaat voor normal distribu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220429"/>
            <a:ext cx="7401498" cy="537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948264" y="2415047"/>
            <a:ext cx="2195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Margin of error</a:t>
            </a:r>
          </a:p>
          <a:p>
            <a:r>
              <a:rPr lang="en-US" dirty="0">
                <a:solidFill>
                  <a:schemeClr val="tx2"/>
                </a:solidFill>
              </a:rPr>
              <a:t>(radius of CI)</a:t>
            </a:r>
          </a:p>
          <a:p>
            <a:r>
              <a:rPr lang="en-US" dirty="0">
                <a:solidFill>
                  <a:schemeClr val="tx2"/>
                </a:solidFill>
              </a:rPr>
              <a:t>1.96 * s.e.</a:t>
            </a:r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2229" y="5589240"/>
            <a:ext cx="1987883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05827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 exercise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is mean grade of students at Utrecht University (1-10-scale) under SRS?</a:t>
            </a:r>
          </a:p>
          <a:p>
            <a:pPr lvl="1"/>
            <a:r>
              <a:rPr lang="en-US" dirty="0"/>
              <a:t>Population = 20.000 students</a:t>
            </a:r>
          </a:p>
          <a:p>
            <a:r>
              <a:rPr lang="en-US" dirty="0"/>
              <a:t>Best guesses for means and Variance?</a:t>
            </a:r>
          </a:p>
          <a:p>
            <a:pPr lvl="1"/>
            <a:r>
              <a:rPr lang="en-US" dirty="0"/>
              <a:t>Mean: 7.0</a:t>
            </a:r>
          </a:p>
          <a:p>
            <a:pPr lvl="1"/>
            <a:r>
              <a:rPr lang="en-US" dirty="0"/>
              <a:t>variance: 4</a:t>
            </a:r>
          </a:p>
          <a:p>
            <a:r>
              <a:rPr lang="en-US" dirty="0"/>
              <a:t>I want to be precise: </a:t>
            </a:r>
            <a:r>
              <a:rPr lang="en-US" dirty="0" err="1"/>
              <a:t>s.e.</a:t>
            </a:r>
            <a:r>
              <a:rPr lang="en-US" dirty="0"/>
              <a:t> restricted to 2% (cv=.02)</a:t>
            </a:r>
          </a:p>
          <a:p>
            <a:pPr lvl="1"/>
            <a:r>
              <a:rPr lang="en-US" dirty="0"/>
              <a:t>Implies CI of [-1.96 *2 ; 1.96*2] = 7.84%, and </a:t>
            </a:r>
          </a:p>
          <a:p>
            <a:pPr lvl="1"/>
            <a:r>
              <a:rPr lang="en-US" dirty="0"/>
              <a:t>Margin of error  [1.96*2] = 3.92%</a:t>
            </a:r>
          </a:p>
          <a:p>
            <a:r>
              <a:rPr lang="en-US" dirty="0"/>
              <a:t>Alpha = .05</a:t>
            </a:r>
          </a:p>
          <a:p>
            <a:r>
              <a:rPr lang="en-US" dirty="0">
                <a:solidFill>
                  <a:srgbClr val="FF0000"/>
                </a:solidFill>
              </a:rPr>
              <a:t>How large should sample be?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lvl="1"/>
            <a:endParaRPr lang="nl-N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F084EAC-4A5E-497E-BD2D-2D8A3625B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852894"/>
            <a:ext cx="2880320" cy="91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0FCF6B06-A280-4979-9AB7-0660AB63C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5886521"/>
            <a:ext cx="5832648" cy="844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33333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   </a:t>
            </a:r>
            <a:r>
              <a:rPr lang="en-US" b="1" dirty="0"/>
              <a:t> 1. </a:t>
            </a:r>
            <a:r>
              <a:rPr lang="en-US" dirty="0"/>
              <a:t>standard error:</a:t>
            </a:r>
          </a:p>
          <a:p>
            <a:pPr marL="457200" lvl="1" indent="0">
              <a:buNone/>
            </a:pPr>
            <a:r>
              <a:rPr lang="en-US" dirty="0"/>
              <a:t>.02 = x / 7 = </a:t>
            </a:r>
            <a:r>
              <a:rPr lang="en-US" dirty="0">
                <a:solidFill>
                  <a:srgbClr val="FF0000"/>
                </a:solidFill>
              </a:rPr>
              <a:t>.14</a:t>
            </a:r>
            <a:r>
              <a:rPr lang="en-US" dirty="0"/>
              <a:t>/7</a:t>
            </a:r>
          </a:p>
          <a:p>
            <a:pPr marL="457200" lvl="1" indent="0">
              <a:buNone/>
            </a:pPr>
            <a:r>
              <a:rPr lang="en-US" b="1" dirty="0"/>
              <a:t>2. </a:t>
            </a:r>
            <a:r>
              <a:rPr lang="en-US" dirty="0"/>
              <a:t>Compute n under SRSWOR: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.14 </a:t>
            </a:r>
            <a:r>
              <a:rPr lang="en-US" dirty="0"/>
              <a:t>= sqrt(1-f)* (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/>
              <a:t>/sqrt(n)) 	#2 = sqrt(4)</a:t>
            </a:r>
          </a:p>
          <a:p>
            <a:pPr marL="457200" lvl="1" indent="0">
              <a:buNone/>
            </a:pPr>
            <a:r>
              <a:rPr lang="en-US" dirty="0"/>
              <a:t>2/.14 = sqrt(n)/sqrt(1-f) = 14.286² /sqrt(1-f).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n=204.08 (or 205)</a:t>
            </a:r>
            <a:endParaRPr lang="en-US" dirty="0"/>
          </a:p>
          <a:p>
            <a:pPr lvl="1"/>
            <a:r>
              <a:rPr lang="en-US" sz="2000" dirty="0"/>
              <a:t>We may ignore </a:t>
            </a:r>
            <a:r>
              <a:rPr lang="en-US" sz="2000" dirty="0" err="1"/>
              <a:t>fpc</a:t>
            </a:r>
            <a:r>
              <a:rPr lang="en-US" sz="2000" dirty="0"/>
              <a:t> because sampling fraction &lt;5%</a:t>
            </a:r>
          </a:p>
          <a:p>
            <a:pPr lvl="1"/>
            <a:r>
              <a:rPr lang="en-US" sz="2000" dirty="0"/>
              <a:t>Or: f = 1-(205/20.000) = 1-.01 = .99</a:t>
            </a:r>
          </a:p>
          <a:p>
            <a:pPr lvl="1"/>
            <a:r>
              <a:rPr lang="en-US" sz="2000" dirty="0"/>
              <a:t>2/.14/(sqrt(.99) = sqrt(n) = 14.43</a:t>
            </a:r>
            <a:r>
              <a:rPr lang="en-US" sz="2000" baseline="30000" dirty="0"/>
              <a:t>2</a:t>
            </a:r>
            <a:r>
              <a:rPr lang="en-US" sz="2000" dirty="0"/>
              <a:t> = 206.14 (or 207)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556791"/>
            <a:ext cx="2880320" cy="91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140968"/>
            <a:ext cx="5832648" cy="844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39524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Same exercise (if you have time)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 if?</a:t>
            </a:r>
          </a:p>
          <a:p>
            <a:pPr>
              <a:buFontTx/>
              <a:buChar char="-"/>
            </a:pPr>
            <a:r>
              <a:rPr lang="en-US" sz="2000" dirty="0"/>
              <a:t>Alpha = .005 (the “new”) level proposed by Benjamin et al (2017)</a:t>
            </a:r>
          </a:p>
          <a:p>
            <a:pPr>
              <a:buFontTx/>
              <a:buChar char="-"/>
            </a:pPr>
            <a:r>
              <a:rPr lang="en-US" sz="2000" dirty="0"/>
              <a:t>Margin of error = 5%?</a:t>
            </a:r>
          </a:p>
        </p:txBody>
      </p:sp>
    </p:spTree>
    <p:extLst>
      <p:ext uri="{BB962C8B-B14F-4D97-AF65-F5344CB8AC3E}">
        <p14:creationId xmlns:p14="http://schemas.microsoft.com/office/powerpoint/2010/main" val="437797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1DC7C5-C0A8-42A8-9E55-6EA485FF5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845031"/>
            <a:ext cx="3648447" cy="36484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home exercise of week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Deck of 52 cards</a:t>
            </a:r>
          </a:p>
          <a:p>
            <a:pPr lvl="1"/>
            <a:r>
              <a:rPr lang="en-US" dirty="0"/>
              <a:t>Spades, diamonds, clubs, hearts</a:t>
            </a:r>
          </a:p>
          <a:p>
            <a:pPr lvl="1"/>
            <a:r>
              <a:rPr lang="en-US" dirty="0"/>
              <a:t>Each suit: 13 cards</a:t>
            </a:r>
          </a:p>
          <a:p>
            <a:r>
              <a:rPr lang="en-US" dirty="0"/>
              <a:t>How many cards of Spades?</a:t>
            </a:r>
          </a:p>
          <a:p>
            <a:pPr lvl="1"/>
            <a:r>
              <a:rPr lang="en-US" dirty="0"/>
              <a:t>When sample of size 10/40</a:t>
            </a:r>
          </a:p>
          <a:p>
            <a:pPr lvl="1"/>
            <a:r>
              <a:rPr lang="en-US" dirty="0"/>
              <a:t>When drawing with/without replacement</a:t>
            </a:r>
          </a:p>
          <a:p>
            <a:pPr lvl="1"/>
            <a:endParaRPr lang="en-US" dirty="0"/>
          </a:p>
          <a:p>
            <a:r>
              <a:rPr lang="en-US" dirty="0"/>
              <a:t>Your results</a:t>
            </a:r>
          </a:p>
        </p:txBody>
      </p:sp>
    </p:spTree>
    <p:extLst>
      <p:ext uri="{BB962C8B-B14F-4D97-AF65-F5344CB8AC3E}">
        <p14:creationId xmlns:p14="http://schemas.microsoft.com/office/powerpoint/2010/main" val="10829805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Solution alpha = .005? </a:t>
            </a:r>
            <a:r>
              <a:rPr lang="en-US" dirty="0" err="1"/>
              <a:t>MoE</a:t>
            </a:r>
            <a:r>
              <a:rPr lang="en-US" dirty="0"/>
              <a:t> 5%?</a:t>
            </a:r>
            <a:br>
              <a:rPr lang="en-US" dirty="0"/>
            </a:b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    </a:t>
            </a:r>
            <a:r>
              <a:rPr lang="en-US" b="1" dirty="0"/>
              <a:t> 1. </a:t>
            </a:r>
            <a:r>
              <a:rPr lang="en-US" dirty="0" err="1"/>
              <a:t>c.v</a:t>
            </a:r>
            <a:r>
              <a:rPr lang="en-US" dirty="0"/>
              <a:t> = .05 /2.58 = .0193  </a:t>
            </a:r>
          </a:p>
          <a:p>
            <a:pPr marL="0" indent="0">
              <a:buNone/>
            </a:pPr>
            <a:r>
              <a:rPr lang="en-US" dirty="0"/>
              <a:t>	(</a:t>
            </a:r>
            <a:r>
              <a:rPr lang="en-US" dirty="0" err="1"/>
              <a:t>MoE</a:t>
            </a:r>
            <a:r>
              <a:rPr lang="en-US" dirty="0"/>
              <a:t> = ½ CI, Z-value: 2.58)</a:t>
            </a:r>
          </a:p>
          <a:p>
            <a:pPr marL="0" indent="0">
              <a:buNone/>
            </a:pPr>
            <a:r>
              <a:rPr lang="en-US" b="1" dirty="0"/>
              <a:t>     2. </a:t>
            </a:r>
            <a:r>
              <a:rPr lang="en-US" dirty="0"/>
              <a:t>standard error:</a:t>
            </a:r>
          </a:p>
          <a:p>
            <a:pPr marL="457200" lvl="1" indent="0">
              <a:buNone/>
            </a:pPr>
            <a:r>
              <a:rPr lang="en-US" dirty="0"/>
              <a:t>.0193 = x / 7.  = </a:t>
            </a:r>
            <a:r>
              <a:rPr lang="en-US" dirty="0">
                <a:solidFill>
                  <a:srgbClr val="FF0000"/>
                </a:solidFill>
              </a:rPr>
              <a:t>0.13566</a:t>
            </a:r>
            <a:r>
              <a:rPr lang="en-US" dirty="0"/>
              <a:t>/7</a:t>
            </a:r>
          </a:p>
          <a:p>
            <a:pPr marL="457200" lvl="1" indent="0">
              <a:buNone/>
            </a:pPr>
            <a:r>
              <a:rPr lang="en-US" b="1" dirty="0"/>
              <a:t>2. </a:t>
            </a:r>
            <a:r>
              <a:rPr lang="en-US" dirty="0"/>
              <a:t>Compute n under SRSWOR: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0.13566 </a:t>
            </a:r>
            <a:r>
              <a:rPr lang="en-US" dirty="0"/>
              <a:t>= sqrt(1-f)* (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/>
              <a:t>/sqrt(n)) </a:t>
            </a:r>
          </a:p>
          <a:p>
            <a:pPr marL="457200" lvl="1" indent="0">
              <a:buNone/>
            </a:pPr>
            <a:r>
              <a:rPr lang="en-US" dirty="0"/>
              <a:t>2/0.13566 = sqrt(n)/sqrt(1-f).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N=217.35</a:t>
            </a:r>
            <a:endParaRPr lang="en-US" dirty="0"/>
          </a:p>
          <a:p>
            <a:pPr marL="457200" lvl="1" indent="0">
              <a:buNone/>
            </a:pPr>
            <a:r>
              <a:rPr lang="en-US" sz="2000" dirty="0"/>
              <a:t>	We may ignore </a:t>
            </a:r>
            <a:r>
              <a:rPr lang="en-US" sz="2000" dirty="0" err="1"/>
              <a:t>fpc</a:t>
            </a:r>
            <a:r>
              <a:rPr lang="en-US" sz="2000" dirty="0"/>
              <a:t> because sampling fraction &lt;5% </a:t>
            </a:r>
            <a:r>
              <a:rPr lang="en-US" sz="2000" dirty="0">
                <a:solidFill>
                  <a:srgbClr val="FF0000"/>
                </a:solidFill>
              </a:rPr>
              <a:t>(.01)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	</a:t>
            </a:r>
            <a:r>
              <a:rPr lang="en-US" sz="2000" dirty="0"/>
              <a:t>Otherwise: 2/.1356/sqrt(.99) = sqrt(n) = 14.90</a:t>
            </a:r>
            <a:r>
              <a:rPr lang="en-US" sz="2000" baseline="30000" dirty="0"/>
              <a:t>2</a:t>
            </a:r>
            <a:r>
              <a:rPr lang="en-US" sz="2000" dirty="0"/>
              <a:t> </a:t>
            </a:r>
            <a:r>
              <a:rPr lang="en-US" sz="2000"/>
              <a:t>= 219.52 </a:t>
            </a:r>
            <a:r>
              <a:rPr lang="en-US" sz="2000" dirty="0"/>
              <a:t>(</a:t>
            </a:r>
            <a:r>
              <a:rPr lang="en-US" sz="2000"/>
              <a:t>or 220)</a:t>
            </a:r>
            <a:endParaRPr lang="en-US" sz="2000" dirty="0"/>
          </a:p>
          <a:p>
            <a:pPr marL="457200" lvl="1" indent="0">
              <a:buNone/>
            </a:pPr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9" y="3645024"/>
            <a:ext cx="5256583" cy="761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92326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MoE</a:t>
            </a:r>
            <a:r>
              <a:rPr lang="en-US" dirty="0"/>
              <a:t> and sample size</a:t>
            </a: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8D1EE1E7-7379-E941-82B2-E7B66B1FD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700808"/>
            <a:ext cx="8336495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984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Equal selection probabilities (SRS):</a:t>
            </a:r>
          </a:p>
          <a:p>
            <a:pPr lvl="2"/>
            <a:r>
              <a:rPr lang="en-US" dirty="0"/>
              <a:t>Unbiased estimator of mean, variance in population</a:t>
            </a:r>
          </a:p>
          <a:p>
            <a:pPr lvl="2"/>
            <a:r>
              <a:rPr lang="en-US" dirty="0"/>
              <a:t>Also of regression (OLS), other estimates</a:t>
            </a:r>
          </a:p>
          <a:p>
            <a:pPr lvl="2"/>
            <a:r>
              <a:rPr lang="en-US" dirty="0"/>
              <a:t>When there are </a:t>
            </a:r>
            <a:r>
              <a:rPr lang="en-US" i="1" dirty="0"/>
              <a:t>no coverage and nonresponse errors</a:t>
            </a:r>
          </a:p>
          <a:p>
            <a:pPr lvl="1"/>
            <a:r>
              <a:rPr lang="en-US" dirty="0"/>
              <a:t>Unequal selection probabilities</a:t>
            </a:r>
          </a:p>
          <a:p>
            <a:pPr lvl="2"/>
            <a:r>
              <a:rPr lang="en-US" dirty="0"/>
              <a:t>All formulas shown so far do not work </a:t>
            </a:r>
          </a:p>
          <a:p>
            <a:pPr lvl="2"/>
            <a:r>
              <a:rPr lang="en-US" dirty="0"/>
              <a:t>Next week…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5711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nl-NL" b="1" dirty="0"/>
          </a:p>
        </p:txBody>
      </p:sp>
      <p:pic>
        <p:nvPicPr>
          <p:cNvPr id="4" name="Picture 7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10" y="1156770"/>
            <a:ext cx="7557466" cy="547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Oval 4"/>
          <p:cNvSpPr/>
          <p:nvPr/>
        </p:nvSpPr>
        <p:spPr>
          <a:xfrm>
            <a:off x="6876256" y="2924944"/>
            <a:ext cx="936104" cy="576064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Oval 5"/>
          <p:cNvSpPr/>
          <p:nvPr/>
        </p:nvSpPr>
        <p:spPr>
          <a:xfrm>
            <a:off x="7028656" y="5157192"/>
            <a:ext cx="936104" cy="576064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77395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Weights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Goal of weights is to correct for:</a:t>
                </a:r>
              </a:p>
              <a:p>
                <a:pPr lvl="1"/>
                <a:r>
                  <a:rPr lang="en-US" dirty="0"/>
                  <a:t>Differences in sample selection probabilities: design weights </a:t>
                </a:r>
              </a:p>
              <a:p>
                <a:pPr lvl="2"/>
                <a:r>
                  <a:rPr lang="en-US" dirty="0"/>
                  <a:t>why?</a:t>
                </a:r>
              </a:p>
              <a:p>
                <a:pPr lvl="1"/>
                <a:r>
                  <a:rPr lang="en-US" dirty="0"/>
                  <a:t>Coverage and nonresponse error corrections</a:t>
                </a:r>
              </a:p>
              <a:p>
                <a:pPr lvl="2"/>
                <a:r>
                  <a:rPr lang="en-US" dirty="0"/>
                  <a:t>why? Think back to election example </a:t>
                </a:r>
              </a:p>
              <a:p>
                <a:pPr lvl="1"/>
                <a:r>
                  <a:rPr lang="en-US" dirty="0"/>
                  <a:t>Every case gets weight W</a:t>
                </a:r>
                <a:r>
                  <a:rPr lang="en-US" baseline="-25000" dirty="0"/>
                  <a:t>i</a:t>
                </a:r>
              </a:p>
              <a:p>
                <a:pPr lvl="1"/>
                <a:r>
                  <a:rPr lang="en-US" dirty="0"/>
                  <a:t>Typically: inverse of selection probability: 1/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/>
                            <a:ea typeface="Cambria Math"/>
                          </a:rPr>
                          <m:t>𝜋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Sample weight (design), nonresponse weight</a:t>
                </a:r>
              </a:p>
              <a:p>
                <a:pPr lvl="1"/>
                <a:endParaRPr lang="nl-NL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968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Weights: under SRS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Mean</a:t>
            </a:r>
          </a:p>
          <a:p>
            <a:r>
              <a:rPr lang="en-US" dirty="0"/>
              <a:t>Under SRS: </a:t>
            </a:r>
          </a:p>
          <a:p>
            <a:pPr lvl="1"/>
            <a:r>
              <a:rPr lang="en-US" dirty="0"/>
              <a:t>W</a:t>
            </a:r>
            <a:r>
              <a:rPr lang="en-US" baseline="-25000" dirty="0"/>
              <a:t>i</a:t>
            </a:r>
            <a:r>
              <a:rPr lang="en-US" dirty="0"/>
              <a:t> = N/n, for every i for sample total</a:t>
            </a:r>
          </a:p>
          <a:p>
            <a:pPr lvl="1"/>
            <a:r>
              <a:rPr lang="en-US" dirty="0"/>
              <a:t>W</a:t>
            </a:r>
            <a:r>
              <a:rPr lang="en-US" baseline="-25000" dirty="0"/>
              <a:t>i</a:t>
            </a:r>
            <a:r>
              <a:rPr lang="en-US" dirty="0"/>
              <a:t> = 1; for sample estimates</a:t>
            </a:r>
          </a:p>
          <a:p>
            <a:r>
              <a:rPr lang="en-US" dirty="0"/>
              <a:t>For stratification, clustering: </a:t>
            </a:r>
          </a:p>
          <a:p>
            <a:pPr lvl="1"/>
            <a:r>
              <a:rPr lang="en-US" dirty="0"/>
              <a:t>Corrects bias in means by assigning different weights</a:t>
            </a:r>
          </a:p>
          <a:p>
            <a:pPr lvl="1"/>
            <a:r>
              <a:rPr lang="en-US" dirty="0"/>
              <a:t>Variance: more complex (later weeks)</a:t>
            </a:r>
          </a:p>
          <a:p>
            <a:pPr lvl="2"/>
            <a:r>
              <a:rPr lang="en-US" dirty="0"/>
              <a:t>Variation in weights add to total variance in weighted statistics!</a:t>
            </a:r>
          </a:p>
          <a:p>
            <a:pPr lvl="1"/>
            <a:endParaRPr lang="en-US" dirty="0"/>
          </a:p>
          <a:p>
            <a:endParaRPr lang="nl-NL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4584" y="1196752"/>
            <a:ext cx="7848872" cy="12753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50703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Take home exercise week 3</a:t>
            </a:r>
          </a:p>
          <a:p>
            <a:pPr lvl="1"/>
            <a:r>
              <a:rPr lang="en-US" dirty="0"/>
              <a:t>Draw SRS samples (once more)</a:t>
            </a:r>
          </a:p>
          <a:p>
            <a:pPr lvl="1"/>
            <a:r>
              <a:rPr lang="en-US" dirty="0"/>
              <a:t>Work with </a:t>
            </a:r>
            <a:r>
              <a:rPr lang="en-US" dirty="0" err="1"/>
              <a:t>Svydesign</a:t>
            </a:r>
            <a:r>
              <a:rPr lang="en-US" dirty="0"/>
              <a:t> (new!)</a:t>
            </a:r>
          </a:p>
          <a:p>
            <a:pPr lvl="1"/>
            <a:r>
              <a:rPr lang="en-US" dirty="0"/>
              <a:t>Work with design weights (new!)</a:t>
            </a:r>
          </a:p>
          <a:p>
            <a:r>
              <a:rPr lang="en-US" b="1" dirty="0"/>
              <a:t>Next time (in 2 weeks):</a:t>
            </a:r>
          </a:p>
          <a:p>
            <a:pPr lvl="1"/>
            <a:r>
              <a:rPr lang="en-US" dirty="0"/>
              <a:t>We will discuss sampling designs with explicit unequal selection probabilities (stratification and clustering)</a:t>
            </a:r>
          </a:p>
          <a:p>
            <a:pPr lvl="1"/>
            <a:r>
              <a:rPr lang="en-US" dirty="0"/>
              <a:t>Read Stuart</a:t>
            </a:r>
          </a:p>
        </p:txBody>
      </p:sp>
    </p:spTree>
    <p:extLst>
      <p:ext uri="{BB962C8B-B14F-4D97-AF65-F5344CB8AC3E}">
        <p14:creationId xmlns:p14="http://schemas.microsoft.com/office/powerpoint/2010/main" val="3841872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sampling </a:t>
            </a:r>
            <a:r>
              <a:rPr lang="nl-NL" dirty="0" err="1"/>
              <a:t>distribution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nl-NL" dirty="0"/>
              <a:t>See file “</a:t>
            </a:r>
            <a:r>
              <a:rPr lang="nl-NL" dirty="0" err="1"/>
              <a:t>simulation_cards_srs.R</a:t>
            </a:r>
            <a:r>
              <a:rPr lang="nl-NL" dirty="0"/>
              <a:t>”</a:t>
            </a:r>
          </a:p>
          <a:p>
            <a:r>
              <a:rPr lang="nl-NL" dirty="0"/>
              <a:t>Idea:</a:t>
            </a:r>
          </a:p>
          <a:p>
            <a:pPr lvl="1"/>
            <a:r>
              <a:rPr lang="nl-NL" dirty="0"/>
              <a:t>Every sample </a:t>
            </a:r>
            <a:r>
              <a:rPr lang="nl-NL" dirty="0" err="1"/>
              <a:t>will</a:t>
            </a:r>
            <a:r>
              <a:rPr lang="nl-NL" dirty="0"/>
              <a:t> have a </a:t>
            </a:r>
            <a:r>
              <a:rPr lang="nl-NL" dirty="0" err="1"/>
              <a:t>slightly</a:t>
            </a:r>
            <a:r>
              <a:rPr lang="nl-NL" dirty="0"/>
              <a:t> different </a:t>
            </a:r>
            <a:r>
              <a:rPr lang="nl-NL" dirty="0" err="1"/>
              <a:t>estimate</a:t>
            </a:r>
            <a:endParaRPr lang="nl-NL" dirty="0"/>
          </a:p>
          <a:p>
            <a:pPr lvl="1"/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matters</a:t>
            </a:r>
            <a:r>
              <a:rPr lang="nl-NL" dirty="0"/>
              <a:t> is </a:t>
            </a:r>
            <a:r>
              <a:rPr lang="nl-NL" dirty="0" err="1"/>
              <a:t>whether</a:t>
            </a:r>
            <a:r>
              <a:rPr lang="nl-NL" dirty="0"/>
              <a:t> </a:t>
            </a:r>
            <a:r>
              <a:rPr lang="nl-NL" dirty="0">
                <a:solidFill>
                  <a:srgbClr val="00B050"/>
                </a:solidFill>
              </a:rPr>
              <a:t>[</a:t>
            </a:r>
            <a:r>
              <a:rPr lang="nl-NL" dirty="0" err="1">
                <a:solidFill>
                  <a:srgbClr val="00B050"/>
                </a:solidFill>
              </a:rPr>
              <a:t>the</a:t>
            </a:r>
            <a:r>
              <a:rPr lang="nl-NL" dirty="0">
                <a:solidFill>
                  <a:srgbClr val="00B050"/>
                </a:solidFill>
              </a:rPr>
              <a:t> </a:t>
            </a:r>
            <a:r>
              <a:rPr lang="nl-NL" dirty="0" err="1">
                <a:solidFill>
                  <a:srgbClr val="00B050"/>
                </a:solidFill>
              </a:rPr>
              <a:t>method</a:t>
            </a:r>
            <a:r>
              <a:rPr lang="nl-NL" dirty="0">
                <a:solidFill>
                  <a:srgbClr val="00B050"/>
                </a:solidFill>
              </a:rPr>
              <a:t>] </a:t>
            </a:r>
            <a:r>
              <a:rPr lang="nl-NL" dirty="0" err="1"/>
              <a:t>gives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a </a:t>
            </a:r>
            <a:r>
              <a:rPr lang="nl-NL" dirty="0">
                <a:solidFill>
                  <a:srgbClr val="FF0000"/>
                </a:solidFill>
              </a:rPr>
              <a:t>consistent </a:t>
            </a:r>
            <a:r>
              <a:rPr lang="nl-NL" dirty="0" err="1">
                <a:solidFill>
                  <a:srgbClr val="FF0000"/>
                </a:solidFill>
              </a:rPr>
              <a:t>estimate</a:t>
            </a:r>
            <a:r>
              <a:rPr lang="nl-NL" dirty="0">
                <a:solidFill>
                  <a:srgbClr val="FF0000"/>
                </a:solidFill>
              </a:rPr>
              <a:t> of </a:t>
            </a:r>
            <a:r>
              <a:rPr lang="nl-NL" dirty="0" err="1">
                <a:solidFill>
                  <a:srgbClr val="FF0000"/>
                </a:solidFill>
              </a:rPr>
              <a:t>the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population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>
                <a:solidFill>
                  <a:srgbClr val="00B0F0"/>
                </a:solidFill>
              </a:rPr>
              <a:t>in </a:t>
            </a:r>
            <a:r>
              <a:rPr lang="nl-NL" dirty="0" err="1">
                <a:solidFill>
                  <a:srgbClr val="00B0F0"/>
                </a:solidFill>
              </a:rPr>
              <a:t>the</a:t>
            </a:r>
            <a:r>
              <a:rPr lang="nl-NL" dirty="0">
                <a:solidFill>
                  <a:srgbClr val="00B0F0"/>
                </a:solidFill>
              </a:rPr>
              <a:t> long run</a:t>
            </a:r>
          </a:p>
          <a:p>
            <a:pPr lvl="1"/>
            <a:r>
              <a:rPr lang="nl-NL" dirty="0">
                <a:solidFill>
                  <a:srgbClr val="00B050"/>
                </a:solidFill>
              </a:rPr>
              <a:t>Simple Random Sampling </a:t>
            </a:r>
            <a:r>
              <a:rPr lang="nl-NL" dirty="0"/>
              <a:t>is </a:t>
            </a:r>
            <a:r>
              <a:rPr lang="nl-NL" dirty="0" err="1"/>
              <a:t>an</a:t>
            </a:r>
            <a:r>
              <a:rPr lang="nl-NL" dirty="0"/>
              <a:t> </a:t>
            </a:r>
            <a:r>
              <a:rPr lang="nl-NL" dirty="0" err="1">
                <a:solidFill>
                  <a:srgbClr val="00B0F0"/>
                </a:solidFill>
              </a:rPr>
              <a:t>asymptoticially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unbiased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estimator</a:t>
            </a:r>
            <a:r>
              <a:rPr lang="nl-NL" dirty="0">
                <a:solidFill>
                  <a:srgbClr val="FF0000"/>
                </a:solidFill>
              </a:rPr>
              <a:t> </a:t>
            </a:r>
          </a:p>
          <a:p>
            <a:endParaRPr lang="nl-NL" dirty="0"/>
          </a:p>
          <a:p>
            <a:r>
              <a:rPr lang="nl-NL" dirty="0"/>
              <a:t>We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repeat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experiment 10.000 </a:t>
            </a:r>
            <a:r>
              <a:rPr lang="nl-NL" dirty="0" err="1"/>
              <a:t>times</a:t>
            </a:r>
            <a:r>
              <a:rPr lang="nl-N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68151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element on the sampling frame has </a:t>
            </a:r>
            <a:r>
              <a:rPr lang="en-US" dirty="0">
                <a:solidFill>
                  <a:srgbClr val="FF0000"/>
                </a:solidFill>
              </a:rPr>
              <a:t>an equal, non-zero </a:t>
            </a:r>
            <a:r>
              <a:rPr lang="en-US" dirty="0"/>
              <a:t>probability of being selected into sample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Element: individuals/households/companies</a:t>
            </a:r>
          </a:p>
          <a:p>
            <a:pPr lvl="1"/>
            <a:r>
              <a:rPr lang="en-US" dirty="0"/>
              <a:t>Population: collection of elements</a:t>
            </a:r>
          </a:p>
          <a:p>
            <a:pPr lvl="1"/>
            <a:endParaRPr lang="en-US" dirty="0"/>
          </a:p>
          <a:p>
            <a:r>
              <a:rPr lang="en-US" dirty="0"/>
              <a:t>Why/when use a SRS?</a:t>
            </a:r>
          </a:p>
        </p:txBody>
      </p:sp>
    </p:spTree>
    <p:extLst>
      <p:ext uri="{BB962C8B-B14F-4D97-AF65-F5344CB8AC3E}">
        <p14:creationId xmlns:p14="http://schemas.microsoft.com/office/powerpoint/2010/main" val="2179127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sampling: when?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There is a sampling frame consisting of population elements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Bonus Q</a:t>
            </a:r>
            <a:r>
              <a:rPr lang="en-US" dirty="0"/>
              <a:t>: what to do if we have no frame?</a:t>
            </a:r>
          </a:p>
          <a:p>
            <a:endParaRPr lang="en-US" dirty="0"/>
          </a:p>
          <a:p>
            <a:r>
              <a:rPr lang="en-US" dirty="0"/>
              <a:t>No need for clustering</a:t>
            </a:r>
          </a:p>
          <a:p>
            <a:pPr lvl="1"/>
            <a:r>
              <a:rPr lang="en-US" dirty="0"/>
              <a:t>Depends on mode</a:t>
            </a:r>
          </a:p>
          <a:p>
            <a:pPr lvl="2"/>
            <a:r>
              <a:rPr lang="en-US" dirty="0"/>
              <a:t>Web/mail vs. face-to-face/telephone</a:t>
            </a:r>
          </a:p>
          <a:p>
            <a:r>
              <a:rPr lang="en-US" dirty="0"/>
              <a:t>No need for stratification</a:t>
            </a:r>
          </a:p>
          <a:p>
            <a:pPr lvl="1"/>
            <a:r>
              <a:rPr lang="en-US" dirty="0"/>
              <a:t>Little is known about people on sampling frame</a:t>
            </a:r>
          </a:p>
          <a:p>
            <a:pPr lvl="1"/>
            <a:r>
              <a:rPr lang="en-US" dirty="0"/>
              <a:t>Known characteristics do not correlate with dependent variables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95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Sampling with/without replacement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does it not matter?</a:t>
            </a:r>
          </a:p>
          <a:p>
            <a:pPr lvl="1"/>
            <a:r>
              <a:rPr lang="en-US" dirty="0"/>
              <a:t>Selecting 1 out of 52 cards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84152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Sampling </a:t>
            </a:r>
            <a:r>
              <a:rPr lang="en-US" dirty="0">
                <a:solidFill>
                  <a:srgbClr val="FF0000"/>
                </a:solidFill>
              </a:rPr>
              <a:t>without</a:t>
            </a:r>
            <a:r>
              <a:rPr lang="en-US" dirty="0"/>
              <a:t> replacement (SRSWOR)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When does with/without not matter?</a:t>
            </a:r>
          </a:p>
          <a:p>
            <a:pPr lvl="1"/>
            <a:r>
              <a:rPr lang="en-US" dirty="0"/>
              <a:t>Selecting 1 out of 52 cards</a:t>
            </a:r>
          </a:p>
          <a:p>
            <a:endParaRPr lang="en-US" dirty="0"/>
          </a:p>
          <a:p>
            <a:r>
              <a:rPr lang="en-US" dirty="0"/>
              <a:t>What happens when we select 2 cards WOR</a:t>
            </a:r>
          </a:p>
          <a:p>
            <a:pPr lvl="1"/>
            <a:r>
              <a:rPr lang="en-US" dirty="0"/>
              <a:t>Card 1: </a:t>
            </a:r>
          </a:p>
          <a:p>
            <a:pPr lvl="2"/>
            <a:r>
              <a:rPr lang="en-US" dirty="0"/>
              <a:t>13/52 chance for Spades</a:t>
            </a:r>
          </a:p>
          <a:p>
            <a:pPr lvl="1"/>
            <a:r>
              <a:rPr lang="en-US" dirty="0"/>
              <a:t>Card 2: </a:t>
            </a:r>
          </a:p>
          <a:p>
            <a:pPr lvl="2"/>
            <a:r>
              <a:rPr lang="en-US" dirty="0"/>
              <a:t>75% chance for 13/51</a:t>
            </a:r>
          </a:p>
          <a:p>
            <a:pPr lvl="2"/>
            <a:r>
              <a:rPr lang="en-US" dirty="0"/>
              <a:t>25% chance for 12/51</a:t>
            </a:r>
          </a:p>
          <a:p>
            <a:pPr lvl="2"/>
            <a:endParaRPr lang="en-US" dirty="0"/>
          </a:p>
          <a:p>
            <a:r>
              <a:rPr lang="en-US" dirty="0"/>
              <a:t>Expected value for 2 cards: </a:t>
            </a:r>
          </a:p>
          <a:p>
            <a:pPr lvl="1"/>
            <a:r>
              <a:rPr lang="en-US" dirty="0"/>
              <a:t>0.25 + (.75*13/51+.25*12/51)=</a:t>
            </a:r>
          </a:p>
          <a:p>
            <a:pPr lvl="1"/>
            <a:r>
              <a:rPr lang="en-US" dirty="0"/>
              <a:t>0.25 + .1912 + .0588 = </a:t>
            </a:r>
            <a:r>
              <a:rPr lang="en-US" dirty="0">
                <a:solidFill>
                  <a:srgbClr val="FF0000"/>
                </a:solidFill>
              </a:rPr>
              <a:t>.50 Spades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44286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Sampling </a:t>
            </a:r>
            <a:r>
              <a:rPr lang="en-US" dirty="0">
                <a:solidFill>
                  <a:srgbClr val="FF0000"/>
                </a:solidFill>
              </a:rPr>
              <a:t>with</a:t>
            </a:r>
            <a:r>
              <a:rPr lang="en-US" dirty="0"/>
              <a:t> replacement (SRSWR)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506916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When does it not matter?</a:t>
            </a:r>
          </a:p>
          <a:p>
            <a:pPr lvl="1"/>
            <a:r>
              <a:rPr lang="en-US" dirty="0"/>
              <a:t>Selecting 1 out of 52 cards</a:t>
            </a:r>
          </a:p>
          <a:p>
            <a:endParaRPr lang="en-US" dirty="0"/>
          </a:p>
          <a:p>
            <a:r>
              <a:rPr lang="en-US" dirty="0"/>
              <a:t>What happens when we select 2 cards WR</a:t>
            </a:r>
          </a:p>
          <a:p>
            <a:pPr lvl="1"/>
            <a:r>
              <a:rPr lang="en-US" dirty="0"/>
              <a:t>Card 1: </a:t>
            </a:r>
          </a:p>
          <a:p>
            <a:pPr lvl="2"/>
            <a:r>
              <a:rPr lang="en-US" dirty="0"/>
              <a:t>13/52 chance for Spades</a:t>
            </a:r>
          </a:p>
          <a:p>
            <a:pPr lvl="1"/>
            <a:r>
              <a:rPr lang="en-US" dirty="0"/>
              <a:t>Card 2: </a:t>
            </a:r>
          </a:p>
          <a:p>
            <a:pPr lvl="2"/>
            <a:r>
              <a:rPr lang="en-US" dirty="0"/>
              <a:t>13/52 </a:t>
            </a:r>
          </a:p>
          <a:p>
            <a:pPr lvl="2"/>
            <a:endParaRPr lang="en-US" dirty="0"/>
          </a:p>
          <a:p>
            <a:r>
              <a:rPr lang="en-US" dirty="0"/>
              <a:t>Expected value for 2 cards: </a:t>
            </a:r>
          </a:p>
          <a:p>
            <a:pPr lvl="1"/>
            <a:r>
              <a:rPr lang="en-US" dirty="0"/>
              <a:t>0.25 + 0.25 = </a:t>
            </a:r>
            <a:r>
              <a:rPr lang="en-US" dirty="0">
                <a:solidFill>
                  <a:srgbClr val="FF0000"/>
                </a:solidFill>
              </a:rPr>
              <a:t>0.50</a:t>
            </a:r>
          </a:p>
          <a:p>
            <a:endParaRPr lang="en-US" dirty="0"/>
          </a:p>
          <a:p>
            <a:r>
              <a:rPr lang="en-US" dirty="0"/>
              <a:t>SRS(WR) and SRSWOR are both </a:t>
            </a:r>
            <a:r>
              <a:rPr lang="en-US" dirty="0">
                <a:solidFill>
                  <a:srgbClr val="FF0000"/>
                </a:solidFill>
              </a:rPr>
              <a:t>unbiased</a:t>
            </a:r>
            <a:r>
              <a:rPr lang="en-US" dirty="0"/>
              <a:t> estimators of population mean</a:t>
            </a:r>
          </a:p>
          <a:p>
            <a:pPr lvl="1"/>
            <a:r>
              <a:rPr lang="en-US" dirty="0"/>
              <a:t>Also of mode/median (the beauty of the central limit theorem)</a:t>
            </a:r>
          </a:p>
          <a:p>
            <a:pPr lvl="1"/>
            <a:r>
              <a:rPr lang="en-US" dirty="0"/>
              <a:t>We assume no other errors (coverage, nonresponse)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711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1861</Words>
  <Application>Microsoft Macintosh PowerPoint</Application>
  <PresentationFormat>Diavoorstelling (4:3)</PresentationFormat>
  <Paragraphs>322</Paragraphs>
  <Slides>36</Slides>
  <Notes>4</Notes>
  <HiddenSlides>4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Cambria Math</vt:lpstr>
      <vt:lpstr>Monotype Sorts</vt:lpstr>
      <vt:lpstr>Office Theme</vt:lpstr>
      <vt:lpstr>Survey analysis week 3   Simple Random Sampling</vt:lpstr>
      <vt:lpstr>The big picture</vt:lpstr>
      <vt:lpstr>Take home exercise of week 2</vt:lpstr>
      <vt:lpstr>The sampling distribution</vt:lpstr>
      <vt:lpstr>Simple Random Sampling</vt:lpstr>
      <vt:lpstr>Simple random sampling: when?</vt:lpstr>
      <vt:lpstr>Sampling with/without replacement</vt:lpstr>
      <vt:lpstr>Sampling without replacement (SRSWOR)</vt:lpstr>
      <vt:lpstr>Sampling with replacement (SRSWR)</vt:lpstr>
      <vt:lpstr>So what’s the fuss – variance of estimator</vt:lpstr>
      <vt:lpstr>Estimators </vt:lpstr>
      <vt:lpstr>Computation SRSWOR (without)</vt:lpstr>
      <vt:lpstr>How do we compute s.e.?</vt:lpstr>
      <vt:lpstr>Intermezzo 1: Fpc in practice</vt:lpstr>
      <vt:lpstr>Intermezzo 2: (n-1) or n?</vt:lpstr>
      <vt:lpstr>Why smaller?</vt:lpstr>
      <vt:lpstr>Computation SRSWR (with)</vt:lpstr>
      <vt:lpstr>A real example</vt:lpstr>
      <vt:lpstr>Example: possible solution</vt:lpstr>
      <vt:lpstr>Why is standard error useful?</vt:lpstr>
      <vt:lpstr>How large should my sample be?</vt:lpstr>
      <vt:lpstr>α?β?</vt:lpstr>
      <vt:lpstr>How large should my sample be?</vt:lpstr>
      <vt:lpstr>Power and confidence intervals</vt:lpstr>
      <vt:lpstr>Coefficient of variation</vt:lpstr>
      <vt:lpstr>Margin of error</vt:lpstr>
      <vt:lpstr>Class exercise</vt:lpstr>
      <vt:lpstr>Solution:</vt:lpstr>
      <vt:lpstr> Same exercise (if you have time)</vt:lpstr>
      <vt:lpstr> Solution alpha = .005? MoE 5%? </vt:lpstr>
      <vt:lpstr>MoE and sample size</vt:lpstr>
      <vt:lpstr>Estimator</vt:lpstr>
      <vt:lpstr>Weights</vt:lpstr>
      <vt:lpstr>Weights</vt:lpstr>
      <vt:lpstr>Weights: under SRS</vt:lpstr>
      <vt:lpstr>Next week</vt:lpstr>
    </vt:vector>
  </TitlesOfParts>
  <Company>Utrecht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3  Simple Random Sampling</dc:title>
  <dc:creator>Lugtig, P.J. (Peter)</dc:creator>
  <cp:lastModifiedBy>Lugtig, P.J. (Peter)</cp:lastModifiedBy>
  <cp:revision>108</cp:revision>
  <cp:lastPrinted>2020-09-21T06:53:53Z</cp:lastPrinted>
  <dcterms:created xsi:type="dcterms:W3CDTF">2017-09-19T09:09:22Z</dcterms:created>
  <dcterms:modified xsi:type="dcterms:W3CDTF">2022-09-03T17:55:03Z</dcterms:modified>
</cp:coreProperties>
</file>